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52"/>
  </p:notesMasterIdLst>
  <p:sldIdLst>
    <p:sldId id="256" r:id="rId2"/>
    <p:sldId id="315" r:id="rId3"/>
    <p:sldId id="259" r:id="rId4"/>
    <p:sldId id="311" r:id="rId5"/>
    <p:sldId id="313" r:id="rId6"/>
    <p:sldId id="314" r:id="rId7"/>
    <p:sldId id="312" r:id="rId8"/>
    <p:sldId id="354" r:id="rId9"/>
    <p:sldId id="318" r:id="rId10"/>
    <p:sldId id="331" r:id="rId11"/>
    <p:sldId id="298" r:id="rId12"/>
    <p:sldId id="257" r:id="rId13"/>
    <p:sldId id="343" r:id="rId14"/>
    <p:sldId id="344" r:id="rId15"/>
    <p:sldId id="351" r:id="rId16"/>
    <p:sldId id="347" r:id="rId17"/>
    <p:sldId id="345" r:id="rId18"/>
    <p:sldId id="346" r:id="rId19"/>
    <p:sldId id="353" r:id="rId20"/>
    <p:sldId id="350" r:id="rId21"/>
    <p:sldId id="349" r:id="rId22"/>
    <p:sldId id="348" r:id="rId23"/>
    <p:sldId id="307" r:id="rId24"/>
    <p:sldId id="357" r:id="rId25"/>
    <p:sldId id="309" r:id="rId26"/>
    <p:sldId id="316" r:id="rId27"/>
    <p:sldId id="319" r:id="rId28"/>
    <p:sldId id="322" r:id="rId29"/>
    <p:sldId id="320" r:id="rId30"/>
    <p:sldId id="321" r:id="rId31"/>
    <p:sldId id="326" r:id="rId32"/>
    <p:sldId id="335" r:id="rId33"/>
    <p:sldId id="336" r:id="rId34"/>
    <p:sldId id="337" r:id="rId35"/>
    <p:sldId id="338" r:id="rId36"/>
    <p:sldId id="327" r:id="rId37"/>
    <p:sldId id="325" r:id="rId38"/>
    <p:sldId id="324" r:id="rId39"/>
    <p:sldId id="328" r:id="rId40"/>
    <p:sldId id="329" r:id="rId41"/>
    <p:sldId id="330" r:id="rId42"/>
    <p:sldId id="332" r:id="rId43"/>
    <p:sldId id="333" r:id="rId44"/>
    <p:sldId id="334" r:id="rId45"/>
    <p:sldId id="308" r:id="rId46"/>
    <p:sldId id="258" r:id="rId47"/>
    <p:sldId id="261" r:id="rId48"/>
    <p:sldId id="310" r:id="rId49"/>
    <p:sldId id="301" r:id="rId50"/>
    <p:sldId id="299" r:id="rId51"/>
  </p:sldIdLst>
  <p:sldSz cx="9144000" cy="5143500" type="screen16x9"/>
  <p:notesSz cx="6858000" cy="9144000"/>
  <p:embeddedFontLst>
    <p:embeddedFont>
      <p:font typeface="Dosis" panose="02010503020202060003" pitchFamily="2" charset="77"/>
      <p:regular r:id="rId53"/>
      <p:bold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8C5"/>
    <a:srgbClr val="DAF8FE"/>
    <a:srgbClr val="FF00FF"/>
    <a:srgbClr val="99E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6"/>
    <p:restoredTop sz="94696"/>
  </p:normalViewPr>
  <p:slideViewPr>
    <p:cSldViewPr snapToGrid="0" snapToObjects="1">
      <p:cViewPr varScale="1">
        <p:scale>
          <a:sx n="211" d="100"/>
          <a:sy n="211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1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1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4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8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15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43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46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9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1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3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3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3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6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8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6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carnival.com/copyright-and-legal-inform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hyperlink" Target="http://www.slidescarnival.com/copyright-and-legal-inform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tiff"/><Relationship Id="rId2" Type="http://schemas.openxmlformats.org/officeDocument/2006/relationships/video" Target="../media/media2.mp4"/><Relationship Id="rId16" Type="http://schemas.openxmlformats.org/officeDocument/2006/relationships/image" Target="../media/image22.em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4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Resources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84;p13">
            <a:extLst>
              <a:ext uri="{FF2B5EF4-FFF2-40B4-BE49-F238E27FC236}">
                <a16:creationId xmlns:a16="http://schemas.microsoft.com/office/drawing/2014/main" id="{B08930E2-BB3D-6040-9317-8DE06673F787}"/>
              </a:ext>
            </a:extLst>
          </p:cNvPr>
          <p:cNvSpPr txBox="1">
            <a:spLocks/>
          </p:cNvSpPr>
          <p:nvPr/>
        </p:nvSpPr>
        <p:spPr>
          <a:xfrm>
            <a:off x="844425" y="6955368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dk2"/>
                </a:solidFill>
              </a:rPr>
              <a:t>More info on how to use this template at </a:t>
            </a:r>
            <a:r>
              <a:rPr lang="en-US" sz="1200" b="1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lang="en-US" sz="1200" b="1">
              <a:solidFill>
                <a:schemeClr val="dk2"/>
              </a:solidFill>
            </a:endParaRPr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200" i="1">
                <a:solidFill>
                  <a:schemeClr val="dk2"/>
                </a:solidFill>
              </a:rPr>
              <a:t>This template is free to use under </a:t>
            </a:r>
            <a:r>
              <a:rPr lang="en-US" sz="1200" i="1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 i="1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10" name="Google Shape;85;p13">
            <a:extLst>
              <a:ext uri="{FF2B5EF4-FFF2-40B4-BE49-F238E27FC236}">
                <a16:creationId xmlns:a16="http://schemas.microsoft.com/office/drawing/2014/main" id="{E0F09BF5-678D-6340-96E4-55995CE4DE48}"/>
              </a:ext>
            </a:extLst>
          </p:cNvPr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0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Resources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844424" y="1359599"/>
            <a:ext cx="3650735" cy="984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IMAGENET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5500 with a 1000 labels (categories)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91028" y="1359600"/>
            <a:ext cx="2702088" cy="94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/>
              <a:t>7ESL.com </a:t>
            </a:r>
            <a:r>
              <a:rPr lang="en" sz="1000" dirty="0"/>
              <a:t>(English as Second Language)</a:t>
            </a:r>
            <a:endParaRPr lang="en" sz="1000" b="1" dirty="0"/>
          </a:p>
          <a:p>
            <a:pPr marL="0" indent="0">
              <a:buNone/>
            </a:pPr>
            <a:r>
              <a:rPr lang="en-US" sz="1300" dirty="0"/>
              <a:t>1500 English Idioms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44425" y="533579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2"/>
                </a:solidFill>
              </a:rPr>
              <a:t>This template is free to use under </a:t>
            </a:r>
            <a:r>
              <a:rPr lang="en" sz="1200" i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i="1" dirty="0">
                <a:solidFill>
                  <a:schemeClr val="dk2"/>
                </a:solidFill>
              </a:rPr>
              <a:t>. You can keep the Credits slide or mention </a:t>
            </a:r>
            <a:r>
              <a:rPr lang="en" sz="1200" i="1" dirty="0" err="1">
                <a:solidFill>
                  <a:schemeClr val="dk2"/>
                </a:solidFill>
              </a:rPr>
              <a:t>SlidesCarnival</a:t>
            </a:r>
            <a:r>
              <a:rPr lang="en" sz="1200" i="1" dirty="0">
                <a:solidFill>
                  <a:schemeClr val="dk2"/>
                </a:solidFill>
              </a:rPr>
              <a:t> and other resources used in a slide footer.</a:t>
            </a:r>
            <a:endParaRPr sz="120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12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8" name="Google Shape;83;p13">
            <a:extLst>
              <a:ext uri="{FF2B5EF4-FFF2-40B4-BE49-F238E27FC236}">
                <a16:creationId xmlns:a16="http://schemas.microsoft.com/office/drawing/2014/main" id="{0B10CB2A-2D6B-5C44-A29B-F77BE88AEF9A}"/>
              </a:ext>
            </a:extLst>
          </p:cNvPr>
          <p:cNvSpPr txBox="1">
            <a:spLocks/>
          </p:cNvSpPr>
          <p:nvPr/>
        </p:nvSpPr>
        <p:spPr>
          <a:xfrm>
            <a:off x="6324600" y="1359600"/>
            <a:ext cx="2702088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SentiWordNet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&gt;117,000 independent sentences treated as separate </a:t>
            </a:r>
            <a:r>
              <a:rPr lang="en-US" sz="1300" i="1" dirty="0"/>
              <a:t>documents</a:t>
            </a:r>
          </a:p>
        </p:txBody>
      </p:sp>
      <p:sp>
        <p:nvSpPr>
          <p:cNvPr id="9" name="Google Shape;83;p13">
            <a:extLst>
              <a:ext uri="{FF2B5EF4-FFF2-40B4-BE49-F238E27FC236}">
                <a16:creationId xmlns:a16="http://schemas.microsoft.com/office/drawing/2014/main" id="{BD3C2E1F-EBBF-7241-88FE-3800F98A1C75}"/>
              </a:ext>
            </a:extLst>
          </p:cNvPr>
          <p:cNvSpPr txBox="1">
            <a:spLocks/>
          </p:cNvSpPr>
          <p:nvPr/>
        </p:nvSpPr>
        <p:spPr>
          <a:xfrm>
            <a:off x="6324600" y="2163628"/>
            <a:ext cx="2702088" cy="102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Gensim</a:t>
            </a:r>
            <a:r>
              <a:rPr lang="en-US" sz="1300" b="1" dirty="0"/>
              <a:t> corpuses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Google News</a:t>
            </a:r>
          </a:p>
          <a:p>
            <a:pPr marL="0" indent="0">
              <a:buFont typeface="Source Sans Pro"/>
              <a:buNone/>
            </a:pPr>
            <a:r>
              <a:rPr lang="en-US" sz="1300" i="1" dirty="0"/>
              <a:t>Text 8</a:t>
            </a:r>
          </a:p>
        </p:txBody>
      </p:sp>
      <p:sp>
        <p:nvSpPr>
          <p:cNvPr id="10" name="Google Shape;83;p13">
            <a:extLst>
              <a:ext uri="{FF2B5EF4-FFF2-40B4-BE49-F238E27FC236}">
                <a16:creationId xmlns:a16="http://schemas.microsoft.com/office/drawing/2014/main" id="{262E5587-E44E-774B-BADB-03390A9FB07B}"/>
              </a:ext>
            </a:extLst>
          </p:cNvPr>
          <p:cNvSpPr txBox="1">
            <a:spLocks/>
          </p:cNvSpPr>
          <p:nvPr/>
        </p:nvSpPr>
        <p:spPr>
          <a:xfrm>
            <a:off x="3691028" y="2266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“Always a day late and a dollar short”</a:t>
            </a:r>
          </a:p>
        </p:txBody>
      </p:sp>
      <p:sp>
        <p:nvSpPr>
          <p:cNvPr id="11" name="Google Shape;83;p13">
            <a:extLst>
              <a:ext uri="{FF2B5EF4-FFF2-40B4-BE49-F238E27FC236}">
                <a16:creationId xmlns:a16="http://schemas.microsoft.com/office/drawing/2014/main" id="{99C49F46-F5CB-A44C-AF35-80B329243A19}"/>
              </a:ext>
            </a:extLst>
          </p:cNvPr>
          <p:cNvSpPr txBox="1">
            <a:spLocks/>
          </p:cNvSpPr>
          <p:nvPr/>
        </p:nvSpPr>
        <p:spPr>
          <a:xfrm>
            <a:off x="3691028" y="2647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“They say a cat has nine lives”</a:t>
            </a:r>
          </a:p>
        </p:txBody>
      </p:sp>
      <p:sp>
        <p:nvSpPr>
          <p:cNvPr id="12" name="Google Shape;83;p13">
            <a:extLst>
              <a:ext uri="{FF2B5EF4-FFF2-40B4-BE49-F238E27FC236}">
                <a16:creationId xmlns:a16="http://schemas.microsoft.com/office/drawing/2014/main" id="{FD5FCFAF-28D3-554B-AAF8-E70BC13E76A2}"/>
              </a:ext>
            </a:extLst>
          </p:cNvPr>
          <p:cNvSpPr txBox="1">
            <a:spLocks/>
          </p:cNvSpPr>
          <p:nvPr/>
        </p:nvSpPr>
        <p:spPr>
          <a:xfrm>
            <a:off x="3691028" y="3028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“Giving a hundred and ten percent”</a:t>
            </a:r>
          </a:p>
        </p:txBody>
      </p:sp>
      <p:sp>
        <p:nvSpPr>
          <p:cNvPr id="13" name="Google Shape;83;p13">
            <a:extLst>
              <a:ext uri="{FF2B5EF4-FFF2-40B4-BE49-F238E27FC236}">
                <a16:creationId xmlns:a16="http://schemas.microsoft.com/office/drawing/2014/main" id="{0D5E178E-18F1-4149-B419-14803271F68B}"/>
              </a:ext>
            </a:extLst>
          </p:cNvPr>
          <p:cNvSpPr txBox="1">
            <a:spLocks/>
          </p:cNvSpPr>
          <p:nvPr/>
        </p:nvSpPr>
        <p:spPr>
          <a:xfrm>
            <a:off x="6324600" y="31813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CMU  </a:t>
            </a:r>
            <a:r>
              <a:rPr lang="en-US" sz="1300" dirty="0"/>
              <a:t>(Carnegie Mellon University)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Corpus of English Words</a:t>
            </a:r>
          </a:p>
        </p:txBody>
      </p:sp>
      <p:sp>
        <p:nvSpPr>
          <p:cNvPr id="14" name="Google Shape;83;p13">
            <a:extLst>
              <a:ext uri="{FF2B5EF4-FFF2-40B4-BE49-F238E27FC236}">
                <a16:creationId xmlns:a16="http://schemas.microsoft.com/office/drawing/2014/main" id="{0C934BB1-2AB0-9B45-9627-0F2041697E64}"/>
              </a:ext>
            </a:extLst>
          </p:cNvPr>
          <p:cNvSpPr txBox="1">
            <a:spLocks/>
          </p:cNvSpPr>
          <p:nvPr/>
        </p:nvSpPr>
        <p:spPr>
          <a:xfrm>
            <a:off x="6324600" y="38671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IPA 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International Phonetic Alphabet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59252-1C2F-9D49-A273-86087A84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49" y="424870"/>
            <a:ext cx="2171700" cy="927100"/>
          </a:xfrm>
          <a:prstGeom prst="rect">
            <a:avLst/>
          </a:prstGeom>
        </p:spPr>
      </p:pic>
      <p:sp>
        <p:nvSpPr>
          <p:cNvPr id="16" name="Google Shape;83;p13">
            <a:extLst>
              <a:ext uri="{FF2B5EF4-FFF2-40B4-BE49-F238E27FC236}">
                <a16:creationId xmlns:a16="http://schemas.microsoft.com/office/drawing/2014/main" id="{6E4FED0A-B8C0-934D-BF43-7FB5C2C4A608}"/>
              </a:ext>
            </a:extLst>
          </p:cNvPr>
          <p:cNvSpPr txBox="1">
            <a:spLocks/>
          </p:cNvSpPr>
          <p:nvPr/>
        </p:nvSpPr>
        <p:spPr>
          <a:xfrm>
            <a:off x="3691027" y="3714750"/>
            <a:ext cx="2827607" cy="112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b="1" dirty="0"/>
              <a:t>Colloquialize</a:t>
            </a:r>
            <a:r>
              <a:rPr lang="en-US" sz="1100" dirty="0"/>
              <a:t>: </a:t>
            </a:r>
            <a:r>
              <a:rPr lang="en-US" sz="1000" dirty="0"/>
              <a:t>formal to informal: </a:t>
            </a:r>
          </a:p>
          <a:p>
            <a:pPr marL="0" indent="0">
              <a:buNone/>
            </a:pPr>
            <a:r>
              <a:rPr lang="en-US" sz="1100" dirty="0"/>
              <a:t>“he is” 	➔          “he’s”</a:t>
            </a:r>
          </a:p>
          <a:p>
            <a:pPr marL="0" indent="0">
              <a:buNone/>
            </a:pPr>
            <a:r>
              <a:rPr lang="en-US" sz="1100" dirty="0"/>
              <a:t>“do not” 	➔          “don’t”</a:t>
            </a:r>
          </a:p>
          <a:p>
            <a:pPr marL="0" indent="0">
              <a:buNone/>
            </a:pPr>
            <a:r>
              <a:rPr lang="en-US" sz="1100" dirty="0"/>
              <a:t>“one will” 	➔          “you’ll”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61" y="-118302"/>
            <a:ext cx="3925797" cy="5261802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13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A1E4EC-32E8-E040-B6B7-81D20919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1991766" cy="2063426"/>
          </a:xfrm>
        </p:spPr>
        <p:txBody>
          <a:bodyPr/>
          <a:lstStyle/>
          <a:p>
            <a:r>
              <a:rPr lang="en-US" dirty="0"/>
              <a:t>Generate captions referring outside the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67311-6B7E-5441-AE9F-306BEE891BD1}"/>
              </a:ext>
            </a:extLst>
          </p:cNvPr>
          <p:cNvSpPr/>
          <p:nvPr/>
        </p:nvSpPr>
        <p:spPr>
          <a:xfrm>
            <a:off x="835269" y="-55232"/>
            <a:ext cx="5577805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55" y="-2046772"/>
            <a:ext cx="5136290" cy="6884243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14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CE861-4ABE-EE4D-BD94-4BB5D4422695}"/>
              </a:ext>
            </a:extLst>
          </p:cNvPr>
          <p:cNvSpPr/>
          <p:nvPr/>
        </p:nvSpPr>
        <p:spPr>
          <a:xfrm>
            <a:off x="1883044" y="-1171110"/>
            <a:ext cx="4530030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2" y="-4966952"/>
            <a:ext cx="7543344" cy="10110452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15</a:t>
            </a:fld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and its 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7557997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0" y="51435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81373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8648338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6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8920" y="3127248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37082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1255908" y="2569464"/>
            <a:ext cx="146304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3321" y="3118104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56" y="2224717"/>
            <a:ext cx="631547" cy="629920"/>
          </a:xfrm>
          <a:prstGeom prst="rect">
            <a:avLst/>
          </a:prstGeom>
        </p:spPr>
      </p:pic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35258" y="283553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5941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2131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9311688" y="1899943"/>
            <a:ext cx="180181" cy="393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C92C05-9EE4-B640-BF48-44EA63E3E088}"/>
              </a:ext>
            </a:extLst>
          </p:cNvPr>
          <p:cNvGrpSpPr/>
          <p:nvPr/>
        </p:nvGrpSpPr>
        <p:grpSpPr>
          <a:xfrm>
            <a:off x="1561629" y="4134339"/>
            <a:ext cx="781538" cy="506754"/>
            <a:chOff x="1561629" y="5375764"/>
            <a:chExt cx="781538" cy="5067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B4D45449-D59C-9E47-9396-F3EEBFCB59AE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Google Shape;129;p18">
              <a:extLst>
                <a:ext uri="{FF2B5EF4-FFF2-40B4-BE49-F238E27FC236}">
                  <a16:creationId xmlns:a16="http://schemas.microsoft.com/office/drawing/2014/main" id="{DA8E71E8-F46B-D240-B026-127373C7AEA3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dirty="0"/>
                <a:t>TF-IDF</a:t>
              </a:r>
              <a:br>
                <a:rPr lang="en-US" sz="1100" b="1" dirty="0"/>
              </a:br>
              <a:r>
                <a:rPr lang="en-US" sz="1100" b="1" dirty="0" err="1"/>
                <a:t>corr</a:t>
              </a:r>
              <a:r>
                <a:rPr lang="en-US" sz="1100" b="1" dirty="0"/>
                <a:t> matrix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657D4-72B9-5540-B493-DB04BD1DAA41}"/>
              </a:ext>
            </a:extLst>
          </p:cNvPr>
          <p:cNvGrpSpPr/>
          <p:nvPr/>
        </p:nvGrpSpPr>
        <p:grpSpPr>
          <a:xfrm>
            <a:off x="3196446" y="4367336"/>
            <a:ext cx="1234833" cy="799612"/>
            <a:chOff x="3196446" y="4367336"/>
            <a:chExt cx="1234833" cy="799612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32901D25-802F-BA4F-B62E-B565AE76D0B7}"/>
                </a:ext>
              </a:extLst>
            </p:cNvPr>
            <p:cNvSpPr/>
            <p:nvPr/>
          </p:nvSpPr>
          <p:spPr>
            <a:xfrm>
              <a:off x="3266788" y="4384431"/>
              <a:ext cx="1101968" cy="703384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129;p18">
              <a:extLst>
                <a:ext uri="{FF2B5EF4-FFF2-40B4-BE49-F238E27FC236}">
                  <a16:creationId xmlns:a16="http://schemas.microsoft.com/office/drawing/2014/main" id="{005B7535-BBE2-124D-9F20-5E1B90A7C275}"/>
                </a:ext>
              </a:extLst>
            </p:cNvPr>
            <p:cNvSpPr txBox="1">
              <a:spLocks/>
            </p:cNvSpPr>
            <p:nvPr/>
          </p:nvSpPr>
          <p:spPr>
            <a:xfrm>
              <a:off x="3196446" y="4367336"/>
              <a:ext cx="1234833" cy="799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b="1" dirty="0"/>
                <a:t>Phonetics APIs:</a:t>
              </a:r>
            </a:p>
            <a:p>
              <a:r>
                <a:rPr lang="en-US" sz="1100" b="1" i="1" dirty="0"/>
                <a:t>   • English-to-IPA,</a:t>
              </a:r>
            </a:p>
            <a:p>
              <a:r>
                <a:rPr lang="en-US" sz="1100" b="1" i="1" dirty="0"/>
                <a:t>   • Pronunciation,</a:t>
              </a:r>
            </a:p>
            <a:p>
              <a:r>
                <a:rPr lang="en-US" sz="1100" b="1" i="1" dirty="0"/>
                <a:t>   • Phonetics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2FCBE-C9D4-194D-9A12-2B539C9F0CFC}"/>
              </a:ext>
            </a:extLst>
          </p:cNvPr>
          <p:cNvGrpSpPr/>
          <p:nvPr/>
        </p:nvGrpSpPr>
        <p:grpSpPr>
          <a:xfrm>
            <a:off x="2378076" y="4642339"/>
            <a:ext cx="901700" cy="501161"/>
            <a:chOff x="2378076" y="5883764"/>
            <a:chExt cx="901700" cy="501161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B72265D7-8F35-D44F-967A-B89A15EFADEE}"/>
                </a:ext>
              </a:extLst>
            </p:cNvPr>
            <p:cNvSpPr/>
            <p:nvPr/>
          </p:nvSpPr>
          <p:spPr>
            <a:xfrm>
              <a:off x="2434380" y="5914205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129;p18">
              <a:extLst>
                <a:ext uri="{FF2B5EF4-FFF2-40B4-BE49-F238E27FC236}">
                  <a16:creationId xmlns:a16="http://schemas.microsoft.com/office/drawing/2014/main" id="{7036F057-6CA9-0A4C-A1B6-4710B6CD65A8}"/>
                </a:ext>
              </a:extLst>
            </p:cNvPr>
            <p:cNvSpPr txBox="1">
              <a:spLocks/>
            </p:cNvSpPr>
            <p:nvPr/>
          </p:nvSpPr>
          <p:spPr>
            <a:xfrm>
              <a:off x="2378076" y="5883764"/>
              <a:ext cx="90170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Google News &amp;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Text8 corpuses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C611A-0256-C14E-8630-D78BDDE1F650}"/>
              </a:ext>
            </a:extLst>
          </p:cNvPr>
          <p:cNvGrpSpPr/>
          <p:nvPr/>
        </p:nvGrpSpPr>
        <p:grpSpPr>
          <a:xfrm>
            <a:off x="1467664" y="4642339"/>
            <a:ext cx="957374" cy="501161"/>
            <a:chOff x="1467664" y="5883764"/>
            <a:chExt cx="957374" cy="501161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70352D9A-068C-FF4E-81DC-E3E6C8773F32}"/>
                </a:ext>
              </a:extLst>
            </p:cNvPr>
            <p:cNvSpPr/>
            <p:nvPr/>
          </p:nvSpPr>
          <p:spPr>
            <a:xfrm>
              <a:off x="1557666" y="5915024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129;p18">
              <a:extLst>
                <a:ext uri="{FF2B5EF4-FFF2-40B4-BE49-F238E27FC236}">
                  <a16:creationId xmlns:a16="http://schemas.microsoft.com/office/drawing/2014/main" id="{3476C9EE-7D69-9148-AB3F-86BBE4AA4D2A}"/>
                </a:ext>
              </a:extLst>
            </p:cNvPr>
            <p:cNvSpPr txBox="1">
              <a:spLocks/>
            </p:cNvSpPr>
            <p:nvPr/>
          </p:nvSpPr>
          <p:spPr>
            <a:xfrm>
              <a:off x="1467664" y="5883764"/>
              <a:ext cx="957374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 err="1">
                  <a:solidFill>
                    <a:schemeClr val="tx1"/>
                  </a:solidFill>
                </a:rPr>
                <a:t>SentiWordNet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31C9C-704F-7840-AE52-91708E039BE1}"/>
              </a:ext>
            </a:extLst>
          </p:cNvPr>
          <p:cNvGrpSpPr/>
          <p:nvPr/>
        </p:nvGrpSpPr>
        <p:grpSpPr>
          <a:xfrm>
            <a:off x="869343" y="4642339"/>
            <a:ext cx="586153" cy="501161"/>
            <a:chOff x="869343" y="5883764"/>
            <a:chExt cx="586153" cy="501161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D7A81C88-61D5-8445-9078-4D52769595EA}"/>
                </a:ext>
              </a:extLst>
            </p:cNvPr>
            <p:cNvSpPr/>
            <p:nvPr/>
          </p:nvSpPr>
          <p:spPr>
            <a:xfrm>
              <a:off x="877158" y="5915514"/>
              <a:ext cx="578338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129;p18">
              <a:extLst>
                <a:ext uri="{FF2B5EF4-FFF2-40B4-BE49-F238E27FC236}">
                  <a16:creationId xmlns:a16="http://schemas.microsoft.com/office/drawing/2014/main" id="{F8B0AA68-D4A4-CB4B-BB52-56344E7350CE}"/>
                </a:ext>
              </a:extLst>
            </p:cNvPr>
            <p:cNvSpPr txBox="1">
              <a:spLocks/>
            </p:cNvSpPr>
            <p:nvPr/>
          </p:nvSpPr>
          <p:spPr>
            <a:xfrm>
              <a:off x="869343" y="5883764"/>
              <a:ext cx="586151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CMU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5500 images from IMAGENET</a:t>
              </a:r>
            </a:p>
          </p:txBody>
        </p:sp>
      </p:grp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E52F0-8C19-B244-BDC3-91E175F0A0DC}"/>
              </a:ext>
            </a:extLst>
          </p:cNvPr>
          <p:cNvGrpSpPr/>
          <p:nvPr/>
        </p:nvGrpSpPr>
        <p:grpSpPr>
          <a:xfrm>
            <a:off x="842017" y="4134339"/>
            <a:ext cx="633046" cy="506754"/>
            <a:chOff x="842017" y="4134339"/>
            <a:chExt cx="633046" cy="506754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DBAAE800-5F01-2A41-88E9-DDB2ACD0ED4D}"/>
                </a:ext>
              </a:extLst>
            </p:cNvPr>
            <p:cNvSpPr/>
            <p:nvPr/>
          </p:nvSpPr>
          <p:spPr>
            <a:xfrm>
              <a:off x="869399" y="4134339"/>
              <a:ext cx="605664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Google Shape;129;p18">
              <a:extLst>
                <a:ext uri="{FF2B5EF4-FFF2-40B4-BE49-F238E27FC236}">
                  <a16:creationId xmlns:a16="http://schemas.microsoft.com/office/drawing/2014/main" id="{35EA440A-D75E-AA49-A65E-621DF0FFE91C}"/>
                </a:ext>
              </a:extLst>
            </p:cNvPr>
            <p:cNvSpPr txBox="1">
              <a:spLocks/>
            </p:cNvSpPr>
            <p:nvPr/>
          </p:nvSpPr>
          <p:spPr>
            <a:xfrm>
              <a:off x="842017" y="4139932"/>
              <a:ext cx="62523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/>
                <a:t>NLTK </a:t>
              </a:r>
              <a:r>
                <a:rPr lang="en-US" sz="1100" b="1" i="1" dirty="0" err="1"/>
                <a:t>Synset</a:t>
              </a:r>
              <a:endParaRPr lang="en-US" sz="1100" b="1" i="1" dirty="0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2530-7911-894A-9CC9-C14F044A71A0}"/>
              </a:ext>
            </a:extLst>
          </p:cNvPr>
          <p:cNvSpPr/>
          <p:nvPr/>
        </p:nvSpPr>
        <p:spPr>
          <a:xfrm>
            <a:off x="1920875" y="4010058"/>
            <a:ext cx="57150" cy="111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4F86013-6D99-7043-9688-0ECF03D505CC}"/>
              </a:ext>
            </a:extLst>
          </p:cNvPr>
          <p:cNvGrpSpPr/>
          <p:nvPr/>
        </p:nvGrpSpPr>
        <p:grpSpPr>
          <a:xfrm>
            <a:off x="2431579" y="4085044"/>
            <a:ext cx="781538" cy="541175"/>
            <a:chOff x="1561629" y="5326958"/>
            <a:chExt cx="781538" cy="541175"/>
          </a:xfrm>
          <a:noFill/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4E4F8608-80ED-EE4F-9229-2828082448D5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grp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Google Shape;129;p18">
              <a:extLst>
                <a:ext uri="{FF2B5EF4-FFF2-40B4-BE49-F238E27FC236}">
                  <a16:creationId xmlns:a16="http://schemas.microsoft.com/office/drawing/2014/main" id="{674B568A-4C30-2A48-84E7-4D21FB487E77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26958"/>
              <a:ext cx="764611" cy="49139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 err="1"/>
                <a:t>Gensim</a:t>
              </a:r>
              <a:br>
                <a:rPr lang="en-US" sz="1100" b="1" dirty="0"/>
              </a:br>
              <a:r>
                <a:rPr lang="en-US" sz="1100" b="1" dirty="0"/>
                <a:t>Word2Vec</a:t>
              </a: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C4F02C6-8C56-A945-9DB1-90C7CFA110C5}"/>
              </a:ext>
            </a:extLst>
          </p:cNvPr>
          <p:cNvSpPr/>
          <p:nvPr/>
        </p:nvSpPr>
        <p:spPr>
          <a:xfrm>
            <a:off x="3359150" y="4286250"/>
            <a:ext cx="53975" cy="8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95DD0D6-4749-C546-BE46-82882A9EC722}"/>
              </a:ext>
            </a:extLst>
          </p:cNvPr>
          <p:cNvSpPr/>
          <p:nvPr/>
        </p:nvSpPr>
        <p:spPr>
          <a:xfrm>
            <a:off x="1149350" y="711200"/>
            <a:ext cx="45719" cy="171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ADCC-C3E0-7443-A78F-00B9C10290E3}"/>
              </a:ext>
            </a:extLst>
          </p:cNvPr>
          <p:cNvCxnSpPr>
            <a:cxnSpLocks/>
          </p:cNvCxnSpPr>
          <p:nvPr/>
        </p:nvCxnSpPr>
        <p:spPr>
          <a:xfrm>
            <a:off x="504828" y="690984"/>
            <a:ext cx="6347" cy="156362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Google Shape;129;p18">
            <a:extLst>
              <a:ext uri="{FF2B5EF4-FFF2-40B4-BE49-F238E27FC236}">
                <a16:creationId xmlns:a16="http://schemas.microsoft.com/office/drawing/2014/main" id="{3C3C5307-5E9E-564C-AFD8-55B466AF32E6}"/>
              </a:ext>
            </a:extLst>
          </p:cNvPr>
          <p:cNvSpPr txBox="1">
            <a:spLocks/>
          </p:cNvSpPr>
          <p:nvPr/>
        </p:nvSpPr>
        <p:spPr>
          <a:xfrm>
            <a:off x="5168900" y="173338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</a:t>
            </a:r>
            <a:endParaRPr lang="en-US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3" name="Google Shape;129;p18">
            <a:extLst>
              <a:ext uri="{FF2B5EF4-FFF2-40B4-BE49-F238E27FC236}">
                <a16:creationId xmlns:a16="http://schemas.microsoft.com/office/drawing/2014/main" id="{0662986F-2C03-664D-A1C6-B600A5EBB604}"/>
              </a:ext>
            </a:extLst>
          </p:cNvPr>
          <p:cNvSpPr txBox="1">
            <a:spLocks/>
          </p:cNvSpPr>
          <p:nvPr/>
        </p:nvSpPr>
        <p:spPr>
          <a:xfrm>
            <a:off x="6124575" y="176513"/>
            <a:ext cx="792781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Computed suitability score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B082BC-CF50-A14D-BB31-2530FD79F8C9}"/>
              </a:ext>
            </a:extLst>
          </p:cNvPr>
          <p:cNvCxnSpPr>
            <a:cxnSpLocks/>
          </p:cNvCxnSpPr>
          <p:nvPr/>
        </p:nvCxnSpPr>
        <p:spPr>
          <a:xfrm>
            <a:off x="6334125" y="850900"/>
            <a:ext cx="1651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CBB0C4F-ADE0-0249-8F10-D06835DFDB09}"/>
              </a:ext>
            </a:extLst>
          </p:cNvPr>
          <p:cNvCxnSpPr>
            <a:cxnSpLocks/>
          </p:cNvCxnSpPr>
          <p:nvPr/>
        </p:nvCxnSpPr>
        <p:spPr>
          <a:xfrm flipH="1" flipV="1">
            <a:off x="804672" y="2566588"/>
            <a:ext cx="45720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DAC3B-2EFD-E34D-B421-C3B53900755C}"/>
              </a:ext>
            </a:extLst>
          </p:cNvPr>
          <p:cNvSpPr/>
          <p:nvPr/>
        </p:nvSpPr>
        <p:spPr>
          <a:xfrm>
            <a:off x="1253010" y="1069848"/>
            <a:ext cx="148384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1739F8D-B411-3A42-9406-2DC0A6E02CB7}"/>
              </a:ext>
            </a:extLst>
          </p:cNvPr>
          <p:cNvSpPr/>
          <p:nvPr/>
        </p:nvSpPr>
        <p:spPr>
          <a:xfrm>
            <a:off x="2743200" y="1069848"/>
            <a:ext cx="493776" cy="2987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6961570-1B3C-FF4D-AA21-A6CDF093F55A}"/>
              </a:ext>
            </a:extLst>
          </p:cNvPr>
          <p:cNvSpPr/>
          <p:nvPr/>
        </p:nvSpPr>
        <p:spPr>
          <a:xfrm>
            <a:off x="3258312" y="804672"/>
            <a:ext cx="198120" cy="35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FC0992-26B1-854A-B1DB-221F8F42E75F}"/>
              </a:ext>
            </a:extLst>
          </p:cNvPr>
          <p:cNvSpPr/>
          <p:nvPr/>
        </p:nvSpPr>
        <p:spPr>
          <a:xfrm>
            <a:off x="3465576" y="740664"/>
            <a:ext cx="493776" cy="359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34B7F-9DCD-F642-A75F-2803F19CB3A7}"/>
              </a:ext>
            </a:extLst>
          </p:cNvPr>
          <p:cNvSpPr/>
          <p:nvPr/>
        </p:nvSpPr>
        <p:spPr>
          <a:xfrm>
            <a:off x="6302374" y="850900"/>
            <a:ext cx="112385" cy="3441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89435" y="2224554"/>
            <a:ext cx="2562294" cy="685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9" y="2256790"/>
            <a:ext cx="631547" cy="629920"/>
          </a:xfrm>
          <a:prstGeom prst="rect">
            <a:avLst/>
          </a:prstGeom>
        </p:spPr>
      </p:pic>
      <p:sp>
        <p:nvSpPr>
          <p:cNvPr id="280" name="Google Shape;129;p18">
            <a:extLst>
              <a:ext uri="{FF2B5EF4-FFF2-40B4-BE49-F238E27FC236}">
                <a16:creationId xmlns:a16="http://schemas.microsoft.com/office/drawing/2014/main" id="{10343FD9-D1DA-E548-BD02-935BCB2AE54E}"/>
              </a:ext>
            </a:extLst>
          </p:cNvPr>
          <p:cNvSpPr txBox="1">
            <a:spLocks/>
          </p:cNvSpPr>
          <p:nvPr/>
        </p:nvSpPr>
        <p:spPr>
          <a:xfrm>
            <a:off x="6323215" y="731470"/>
            <a:ext cx="853832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bg2"/>
                </a:solidFill>
              </a:rPr>
              <a:t>optimal score</a:t>
            </a:r>
            <a:endParaRPr lang="en-US" sz="1000" b="1" u="sng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 err="1"/>
                <a:t>Xception</a:t>
              </a:r>
              <a:endParaRPr lang="en-US" sz="1200" b="1" i="1" dirty="0"/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1924637" y="-237888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2211717" y="-551781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2207802" y="-1923032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34" name="Google Shape;129;p18">
            <a:extLst>
              <a:ext uri="{FF2B5EF4-FFF2-40B4-BE49-F238E27FC236}">
                <a16:creationId xmlns:a16="http://schemas.microsoft.com/office/drawing/2014/main" id="{3EA73A4C-2D17-F54C-946D-F6C31EC7BDF2}"/>
              </a:ext>
            </a:extLst>
          </p:cNvPr>
          <p:cNvSpPr txBox="1">
            <a:spLocks/>
          </p:cNvSpPr>
          <p:nvPr/>
        </p:nvSpPr>
        <p:spPr>
          <a:xfrm>
            <a:off x="5229225" y="-1038226"/>
            <a:ext cx="965200" cy="68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 </a:t>
            </a:r>
            <a:r>
              <a:rPr lang="en-US" sz="1000" b="1" dirty="0">
                <a:solidFill>
                  <a:srgbClr val="00B0F0"/>
                </a:solidFill>
              </a:rPr>
              <a:t>sorted</a:t>
            </a:r>
          </a:p>
        </p:txBody>
      </p:sp>
      <p:sp>
        <p:nvSpPr>
          <p:cNvPr id="255" name="Google Shape;129;p18">
            <a:extLst>
              <a:ext uri="{FF2B5EF4-FFF2-40B4-BE49-F238E27FC236}">
                <a16:creationId xmlns:a16="http://schemas.microsoft.com/office/drawing/2014/main" id="{67E0B30A-BC7D-E242-8BF4-6EE65F6505A6}"/>
              </a:ext>
            </a:extLst>
          </p:cNvPr>
          <p:cNvSpPr txBox="1">
            <a:spLocks/>
          </p:cNvSpPr>
          <p:nvPr/>
        </p:nvSpPr>
        <p:spPr>
          <a:xfrm>
            <a:off x="5629275" y="-60960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79" name="Google Shape;129;p18">
            <a:extLst>
              <a:ext uri="{FF2B5EF4-FFF2-40B4-BE49-F238E27FC236}">
                <a16:creationId xmlns:a16="http://schemas.microsoft.com/office/drawing/2014/main" id="{335AD677-CBB7-284D-962E-32B1986FDCD6}"/>
              </a:ext>
            </a:extLst>
          </p:cNvPr>
          <p:cNvSpPr txBox="1">
            <a:spLocks/>
          </p:cNvSpPr>
          <p:nvPr/>
        </p:nvSpPr>
        <p:spPr>
          <a:xfrm>
            <a:off x="5629275" y="-100965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82" name="Google Shape;129;p18">
            <a:extLst>
              <a:ext uri="{FF2B5EF4-FFF2-40B4-BE49-F238E27FC236}">
                <a16:creationId xmlns:a16="http://schemas.microsoft.com/office/drawing/2014/main" id="{4779F500-17C0-C841-9EA1-BE4F816083BD}"/>
              </a:ext>
            </a:extLst>
          </p:cNvPr>
          <p:cNvSpPr txBox="1">
            <a:spLocks/>
          </p:cNvSpPr>
          <p:nvPr/>
        </p:nvSpPr>
        <p:spPr>
          <a:xfrm>
            <a:off x="2511225" y="4504624"/>
            <a:ext cx="597735" cy="1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600" dirty="0">
                <a:solidFill>
                  <a:srgbClr val="0CB8C5"/>
                </a:solidFill>
              </a:rPr>
              <a:t>BOW &amp; Skip-gram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0C61E771-7065-D741-93C2-C2216E41089B}"/>
              </a:ext>
            </a:extLst>
          </p:cNvPr>
          <p:cNvSpPr/>
          <p:nvPr/>
        </p:nvSpPr>
        <p:spPr>
          <a:xfrm>
            <a:off x="6300363" y="1000549"/>
            <a:ext cx="121377" cy="347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BE21172-5D6F-E243-9A56-CF487A3A832C}"/>
              </a:ext>
            </a:extLst>
          </p:cNvPr>
          <p:cNvSpPr/>
          <p:nvPr/>
        </p:nvSpPr>
        <p:spPr>
          <a:xfrm>
            <a:off x="6397209" y="4305438"/>
            <a:ext cx="57150" cy="298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5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</p:spTree>
    <p:extLst>
      <p:ext uri="{BB962C8B-B14F-4D97-AF65-F5344CB8AC3E}">
        <p14:creationId xmlns:p14="http://schemas.microsoft.com/office/powerpoint/2010/main" val="43325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19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616"/>
                            </p:stCondLst>
                            <p:childTnLst>
                              <p:par>
                                <p:cTn id="12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9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4" presetClass="path" presetSubtype="0" ac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167" dur="1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169" dur="1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171" dur="112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173" dur="57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17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4" presetClass="path" presetSubtype="0" accel="5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200"/>
                            </p:stCondLst>
                            <p:childTnLst>
                              <p:par>
                                <p:cTn id="17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200"/>
                            </p:stCondLst>
                            <p:childTnLst>
                              <p:par>
                                <p:cTn id="182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200"/>
                            </p:stCondLst>
                            <p:childTnLst>
                              <p:par>
                                <p:cTn id="1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200"/>
                            </p:stCondLst>
                            <p:childTnLst>
                              <p:par>
                                <p:cTn id="188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200"/>
                            </p:stCondLst>
                            <p:childTnLst>
                              <p:par>
                                <p:cTn id="196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7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220"/>
                            </p:stCondLst>
                            <p:childTnLst>
                              <p:par>
                                <p:cTn id="199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0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9220"/>
                            </p:stCondLst>
                            <p:childTnLst>
                              <p:par>
                                <p:cTn id="202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9230"/>
                            </p:stCondLst>
                            <p:childTnLst>
                              <p:par>
                                <p:cTn id="20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136E-6 L 0.25694 0.41482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20741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4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4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1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31 L 0.14636 0.10463 C 0.17691 0.12839 0.22379 0.14351 0.27188 0.14351 C 0.32761 0.14351 0.37205 0.12839 0.40243 0.10463 C 0.45191 0.06975 0.53247 -0.00186 0.56962 -0.05803 " pathEditMode="relative" rAng="0" ptsTypes="AAAAA">
                                      <p:cBhvr>
                                        <p:cTn id="235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" presetClass="exit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6900"/>
                            </p:stCondLst>
                            <p:childTnLst>
                              <p:par>
                                <p:cTn id="2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74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2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0"/>
                            </p:stCondLst>
                            <p:childTnLst>
                              <p:par>
                                <p:cTn id="27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301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211" grpId="0"/>
      <p:bldP spid="211" grpId="1"/>
      <p:bldP spid="211" grpId="2"/>
      <p:bldP spid="211" grpId="3"/>
      <p:bldP spid="211" grpId="4"/>
      <p:bldP spid="56" grpId="0" animBg="1"/>
      <p:bldP spid="56" grpId="1" animBg="1"/>
      <p:bldP spid="65" grpId="0" animBg="1"/>
      <p:bldP spid="57" grpId="0"/>
      <p:bldP spid="57" grpId="1"/>
      <p:bldP spid="57" grpId="2"/>
      <p:bldP spid="57" grpId="3"/>
      <p:bldP spid="57" grpId="4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201" grpId="0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72" grpId="0" animBg="1"/>
      <p:bldP spid="269" grpId="0"/>
      <p:bldP spid="275" grpId="0"/>
      <p:bldP spid="276" grpId="0"/>
      <p:bldP spid="277" grpId="0"/>
      <p:bldP spid="25" grpId="0" animBg="1"/>
      <p:bldP spid="278" grpId="0" animBg="1"/>
      <p:bldP spid="4" grpId="0" animBg="1"/>
      <p:bldP spid="230" grpId="0" animBg="1"/>
      <p:bldP spid="231" grpId="0" animBg="1"/>
      <p:bldP spid="232" grpId="0"/>
      <p:bldP spid="233" grpId="0"/>
      <p:bldP spid="50" grpId="0" animBg="1"/>
      <p:bldP spid="236" grpId="0" animBg="1"/>
      <p:bldP spid="238" grpId="0" animBg="1"/>
      <p:bldP spid="239" grpId="0" animBg="1"/>
      <p:bldP spid="2" grpId="0" animBg="1"/>
      <p:bldP spid="2" grpId="1" animBg="1"/>
      <p:bldP spid="71" grpId="0" animBg="1"/>
      <p:bldP spid="280" grpId="0"/>
      <p:bldP spid="270" grpId="0" animBg="1"/>
      <p:bldP spid="282" grpId="0"/>
      <p:bldP spid="284" grpId="0" animBg="1"/>
      <p:bldP spid="284" grpId="1" animBg="1"/>
      <p:bldP spid="284" grpId="2" animBg="1"/>
      <p:bldP spid="284" grpId="3" animBg="1"/>
      <p:bldP spid="285" grpId="0" animBg="1"/>
      <p:bldP spid="285" grpId="1" animBg="1"/>
      <p:bldP spid="23" grpId="0" animBg="1"/>
      <p:bldP spid="23" grpId="1" animBg="1"/>
      <p:bldP spid="23" grpId="2" animBg="1"/>
      <p:bldP spid="261" grpId="0"/>
      <p:bldP spid="261" grpId="1"/>
      <p:bldP spid="261" grpId="2"/>
      <p:bldP spid="261" grpId="3"/>
      <p:bldP spid="261" grpId="4"/>
      <p:bldP spid="261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29092-6BBD-FC4B-9B00-1A91D6B5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56" y="0"/>
            <a:ext cx="3738597" cy="48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0CF-3852-D54D-8E52-6305E6EF1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9A7C1-89E9-3C4A-84C9-D91DCCEA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6E376-8E71-3040-A883-1FA324A9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7" y="0"/>
            <a:ext cx="37894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EF3B31-A49A-A84C-8EE2-66D12F1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6" y="-214883"/>
            <a:ext cx="3729180" cy="5000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426A1E-F357-2F41-BE7F-C375BA699EA5}"/>
              </a:ext>
            </a:extLst>
          </p:cNvPr>
          <p:cNvSpPr/>
          <p:nvPr/>
        </p:nvSpPr>
        <p:spPr>
          <a:xfrm>
            <a:off x="2892829" y="-565265"/>
            <a:ext cx="3358342" cy="261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82316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DA5F0-90BF-9348-B0D7-C582D300BF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1" y="2007010"/>
            <a:ext cx="3749039" cy="2788920"/>
          </a:xfrm>
          <a:prstGeom prst="rect">
            <a:avLst/>
          </a:prstGeom>
        </p:spPr>
      </p:pic>
      <p:sp>
        <p:nvSpPr>
          <p:cNvPr id="11" name="Google Shape;72;p12">
            <a:extLst>
              <a:ext uri="{FF2B5EF4-FFF2-40B4-BE49-F238E27FC236}">
                <a16:creationId xmlns:a16="http://schemas.microsoft.com/office/drawing/2014/main" id="{4CF609AD-453E-8644-B3ED-33526B2C42A2}"/>
              </a:ext>
            </a:extLst>
          </p:cNvPr>
          <p:cNvSpPr txBox="1">
            <a:spLocks/>
          </p:cNvSpPr>
          <p:nvPr/>
        </p:nvSpPr>
        <p:spPr>
          <a:xfrm>
            <a:off x="0" y="4529626"/>
            <a:ext cx="2281335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joshuabanksmailman@gmail.com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Google Shape;72;p12">
            <a:extLst>
              <a:ext uri="{FF2B5EF4-FFF2-40B4-BE49-F238E27FC236}">
                <a16:creationId xmlns:a16="http://schemas.microsoft.com/office/drawing/2014/main" id="{FC4EBC03-92A0-B248-8E1E-D18002DC4369}"/>
              </a:ext>
            </a:extLst>
          </p:cNvPr>
          <p:cNvSpPr txBox="1">
            <a:spLocks/>
          </p:cNvSpPr>
          <p:nvPr/>
        </p:nvSpPr>
        <p:spPr>
          <a:xfrm>
            <a:off x="7156585" y="4665306"/>
            <a:ext cx="2281335" cy="41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100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Google Shape;72;p12">
            <a:extLst>
              <a:ext uri="{FF2B5EF4-FFF2-40B4-BE49-F238E27FC236}">
                <a16:creationId xmlns:a16="http://schemas.microsoft.com/office/drawing/2014/main" id="{D30314E4-1E4A-DC4E-9A08-618F066A5939}"/>
              </a:ext>
            </a:extLst>
          </p:cNvPr>
          <p:cNvSpPr txBox="1">
            <a:spLocks/>
          </p:cNvSpPr>
          <p:nvPr/>
        </p:nvSpPr>
        <p:spPr>
          <a:xfrm>
            <a:off x="0" y="4620748"/>
            <a:ext cx="2505269" cy="29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twitter.com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Google Shape;72;p12">
            <a:extLst>
              <a:ext uri="{FF2B5EF4-FFF2-40B4-BE49-F238E27FC236}">
                <a16:creationId xmlns:a16="http://schemas.microsoft.com/office/drawing/2014/main" id="{220E1BEA-013A-D64E-B568-E8272BBFCA8E}"/>
              </a:ext>
            </a:extLst>
          </p:cNvPr>
          <p:cNvSpPr txBox="1">
            <a:spLocks/>
          </p:cNvSpPr>
          <p:nvPr/>
        </p:nvSpPr>
        <p:spPr>
          <a:xfrm>
            <a:off x="5938935" y="4697535"/>
            <a:ext cx="3205065" cy="42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www.linkedin.com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/in/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-banks-mailman/</a:t>
            </a:r>
          </a:p>
        </p:txBody>
      </p:sp>
    </p:spTree>
    <p:extLst>
      <p:ext uri="{BB962C8B-B14F-4D97-AF65-F5344CB8AC3E}">
        <p14:creationId xmlns:p14="http://schemas.microsoft.com/office/powerpoint/2010/main" val="41711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7213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5532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57EC-20ED-994F-96BF-77923555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D346-CA22-8945-A323-81A550D0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59" y="0"/>
            <a:ext cx="384608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FCDC0-F59C-4B4D-9ADF-D44B70E36696}"/>
              </a:ext>
            </a:extLst>
          </p:cNvPr>
          <p:cNvSpPr/>
          <p:nvPr/>
        </p:nvSpPr>
        <p:spPr>
          <a:xfrm>
            <a:off x="2600960" y="361696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BE27-49C1-8346-9E1F-C149DA20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85" y="0"/>
            <a:ext cx="41180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F428A-E3A9-C44D-9583-72D91B5CD96F}"/>
              </a:ext>
            </a:extLst>
          </p:cNvPr>
          <p:cNvSpPr/>
          <p:nvPr/>
        </p:nvSpPr>
        <p:spPr>
          <a:xfrm>
            <a:off x="2458720" y="3149600"/>
            <a:ext cx="3759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5BCBD-66AE-7C4A-9181-43D8065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69" y="0"/>
            <a:ext cx="450646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AB53FC-C4B3-D64D-98E8-F84280A8FEDA}"/>
              </a:ext>
            </a:extLst>
          </p:cNvPr>
          <p:cNvSpPr/>
          <p:nvPr/>
        </p:nvSpPr>
        <p:spPr>
          <a:xfrm>
            <a:off x="1361440" y="70307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35" y="3266013"/>
            <a:ext cx="2582705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9" y="0"/>
            <a:ext cx="707549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3F8E8-068B-604B-9FA6-173CB451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2110652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7E11-6412-0240-B058-83E3027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EB20D-8B1F-7940-8178-E8E3EEDD0ED7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88F-D436-E745-9AB1-EFF3D33A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B482F-28FC-2D49-96DF-4A2D38C590BD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59352-7EA0-ED4E-8256-398821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A5913-7904-0545-A91A-1263FE55755A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E21E-DB15-7745-87DB-DA9CC1CB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1BC40-12C9-464E-863D-A0B9DF34A28C}"/>
              </a:ext>
            </a:extLst>
          </p:cNvPr>
          <p:cNvSpPr/>
          <p:nvPr/>
        </p:nvSpPr>
        <p:spPr>
          <a:xfrm>
            <a:off x="2519680" y="3326938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A3C7-AAEF-0341-A615-B217DD53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D5EB-D26E-DC48-B690-E98ACD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49" y="0"/>
            <a:ext cx="360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3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1D3F-40FF-1E4A-863F-240F69B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8" y="0"/>
            <a:ext cx="3657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4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798F-6EBF-7D48-9CEC-522F63A8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9" y="0"/>
            <a:ext cx="4295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7F76-8650-6E40-BB08-23B98CA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9" y="0"/>
            <a:ext cx="3617514" cy="5143500"/>
          </a:xfrm>
          <a:prstGeom prst="rect">
            <a:avLst/>
          </a:prstGeom>
        </p:spPr>
      </p:pic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44358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Caption contest</a:t>
            </a:r>
          </a:p>
        </p:txBody>
      </p:sp>
    </p:spTree>
    <p:extLst>
      <p:ext uri="{BB962C8B-B14F-4D97-AF65-F5344CB8AC3E}">
        <p14:creationId xmlns:p14="http://schemas.microsoft.com/office/powerpoint/2010/main" val="317820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A126-667F-7B4F-B674-44F9B3D0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6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66ABD-37E8-F147-9DE5-37DD6072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00" y="0"/>
            <a:ext cx="4314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8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1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1421-C65C-804A-9693-1A382C1F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2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9577" y="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1500</a:t>
            </a:r>
            <a:br>
              <a:rPr lang="en" sz="6000" dirty="0"/>
            </a:br>
            <a:r>
              <a:rPr lang="en" sz="6000" dirty="0"/>
              <a:t>idioms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45</a:t>
            </a:fld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3473C-0A20-4645-B236-A194D1A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48" y="0"/>
            <a:ext cx="3820223" cy="9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3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630750" y="-11400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91A741E-F0C1-6C43-AF78-E2FEB8739F6D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323001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 err="1"/>
              <a:t>Senti</a:t>
            </a:r>
            <a:endParaRPr lang="en-US" sz="4400" dirty="0"/>
          </a:p>
          <a:p>
            <a:r>
              <a:rPr lang="en-US" sz="4400" dirty="0"/>
              <a:t>Word</a:t>
            </a:r>
          </a:p>
          <a:p>
            <a:r>
              <a:rPr lang="en-US" sz="4400" dirty="0"/>
              <a:t>Net</a:t>
            </a:r>
            <a:br>
              <a:rPr lang="en-US" sz="4400" dirty="0"/>
            </a:br>
            <a:r>
              <a:rPr lang="en-US" sz="4400" dirty="0"/>
              <a:t>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02F24-FDC7-C048-A37F-3457293B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6" y="0"/>
            <a:ext cx="7146182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04FEF9-1B0C-D04E-9736-424BB520BEFA}"/>
              </a:ext>
            </a:extLst>
          </p:cNvPr>
          <p:cNvSpPr/>
          <p:nvPr/>
        </p:nvSpPr>
        <p:spPr>
          <a:xfrm>
            <a:off x="2800952" y="1982803"/>
            <a:ext cx="6463364" cy="996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precomputation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Scraped and preprocessed idioms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lookup dictionaries for fast access to rhymes and to phrases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a 55K x 55K </a:t>
            </a:r>
            <a:r>
              <a:rPr lang="en-US" sz="1200"/>
              <a:t>correlation matrix of TF-IDF </a:t>
            </a:r>
            <a:r>
              <a:rPr lang="en-US" sz="1200" dirty="0"/>
              <a:t>for contextually ‘nearby’ words in </a:t>
            </a:r>
            <a:r>
              <a:rPr lang="en-US" sz="1200" dirty="0" err="1"/>
              <a:t>SentiWordNet</a:t>
            </a:r>
            <a:endParaRPr lang="en-US" sz="1200" dirty="0"/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Designed, developed, and tested, </a:t>
            </a:r>
            <a:r>
              <a:rPr lang="en-US" sz="1200" dirty="0" err="1"/>
              <a:t>Streamlit</a:t>
            </a:r>
            <a:r>
              <a:rPr lang="en-US" sz="1200" dirty="0"/>
              <a:t> app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024458" y="1224524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7;p17">
            <a:extLst>
              <a:ext uri="{FF2B5EF4-FFF2-40B4-BE49-F238E27FC236}">
                <a16:creationId xmlns:a16="http://schemas.microsoft.com/office/drawing/2014/main" id="{F2C6373E-487C-4B4A-8418-D677EAC6B885}"/>
              </a:ext>
            </a:extLst>
          </p:cNvPr>
          <p:cNvGrpSpPr/>
          <p:nvPr/>
        </p:nvGrpSpPr>
        <p:grpSpPr>
          <a:xfrm>
            <a:off x="1024458" y="1733550"/>
            <a:ext cx="433800" cy="433800"/>
            <a:chOff x="5444475" y="717525"/>
            <a:chExt cx="433800" cy="433800"/>
          </a:xfrm>
        </p:grpSpPr>
        <p:sp>
          <p:nvSpPr>
            <p:cNvPr id="41" name="Google Shape;118;p17">
              <a:extLst>
                <a:ext uri="{FF2B5EF4-FFF2-40B4-BE49-F238E27FC236}">
                  <a16:creationId xmlns:a16="http://schemas.microsoft.com/office/drawing/2014/main" id="{497503A3-295A-994D-9440-B01C638D8EF6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17">
              <a:extLst>
                <a:ext uri="{FF2B5EF4-FFF2-40B4-BE49-F238E27FC236}">
                  <a16:creationId xmlns:a16="http://schemas.microsoft.com/office/drawing/2014/main" id="{D251A289-9066-8142-A553-6CCCA0FC258D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17">
              <a:extLst>
                <a:ext uri="{FF2B5EF4-FFF2-40B4-BE49-F238E27FC236}">
                  <a16:creationId xmlns:a16="http://schemas.microsoft.com/office/drawing/2014/main" id="{37D79C14-F68C-7F44-BD6B-B424CBB85FC0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7;p17">
            <a:extLst>
              <a:ext uri="{FF2B5EF4-FFF2-40B4-BE49-F238E27FC236}">
                <a16:creationId xmlns:a16="http://schemas.microsoft.com/office/drawing/2014/main" id="{95770FFB-2477-D140-8455-6CA8AF2AD2A2}"/>
              </a:ext>
            </a:extLst>
          </p:cNvPr>
          <p:cNvGrpSpPr/>
          <p:nvPr/>
        </p:nvGrpSpPr>
        <p:grpSpPr>
          <a:xfrm>
            <a:off x="1024458" y="2251582"/>
            <a:ext cx="433800" cy="433800"/>
            <a:chOff x="5444475" y="717525"/>
            <a:chExt cx="433800" cy="433800"/>
          </a:xfrm>
        </p:grpSpPr>
        <p:sp>
          <p:nvSpPr>
            <p:cNvPr id="45" name="Google Shape;118;p17">
              <a:extLst>
                <a:ext uri="{FF2B5EF4-FFF2-40B4-BE49-F238E27FC236}">
                  <a16:creationId xmlns:a16="http://schemas.microsoft.com/office/drawing/2014/main" id="{17A6F652-1B36-714D-A839-84B602B9C9A0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17">
              <a:extLst>
                <a:ext uri="{FF2B5EF4-FFF2-40B4-BE49-F238E27FC236}">
                  <a16:creationId xmlns:a16="http://schemas.microsoft.com/office/drawing/2014/main" id="{6BB5D6A6-D7C7-2F40-B74F-22029A91BA78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17">
              <a:extLst>
                <a:ext uri="{FF2B5EF4-FFF2-40B4-BE49-F238E27FC236}">
                  <a16:creationId xmlns:a16="http://schemas.microsoft.com/office/drawing/2014/main" id="{3D610747-4BEF-AB4A-89C2-B40571110774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7;p17">
            <a:extLst>
              <a:ext uri="{FF2B5EF4-FFF2-40B4-BE49-F238E27FC236}">
                <a16:creationId xmlns:a16="http://schemas.microsoft.com/office/drawing/2014/main" id="{DFD8C62D-F1A5-664F-A46E-6E3FAAE9FB4A}"/>
              </a:ext>
            </a:extLst>
          </p:cNvPr>
          <p:cNvGrpSpPr/>
          <p:nvPr/>
        </p:nvGrpSpPr>
        <p:grpSpPr>
          <a:xfrm>
            <a:off x="1024458" y="2775377"/>
            <a:ext cx="433800" cy="433800"/>
            <a:chOff x="5444475" y="717525"/>
            <a:chExt cx="433800" cy="433800"/>
          </a:xfrm>
        </p:grpSpPr>
        <p:sp>
          <p:nvSpPr>
            <p:cNvPr id="49" name="Google Shape;118;p17">
              <a:extLst>
                <a:ext uri="{FF2B5EF4-FFF2-40B4-BE49-F238E27FC236}">
                  <a16:creationId xmlns:a16="http://schemas.microsoft.com/office/drawing/2014/main" id="{5048EC99-F4F2-A840-AEBD-14200B7BF068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;p17">
              <a:extLst>
                <a:ext uri="{FF2B5EF4-FFF2-40B4-BE49-F238E27FC236}">
                  <a16:creationId xmlns:a16="http://schemas.microsoft.com/office/drawing/2014/main" id="{AC02B0FE-67C6-7D42-9906-7AB8D3CEB3B2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;p17">
              <a:extLst>
                <a:ext uri="{FF2B5EF4-FFF2-40B4-BE49-F238E27FC236}">
                  <a16:creationId xmlns:a16="http://schemas.microsoft.com/office/drawing/2014/main" id="{F5767728-3B45-0C4A-A7F8-1D5F31ED5DEC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app algorithm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Classify (label)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semantic family by finding words semantically related to the image label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phonetic family (rhymes, assonances, </a:t>
            </a:r>
            <a:r>
              <a:rPr lang="en-US" sz="1200" dirty="0" err="1"/>
              <a:t>etc</a:t>
            </a:r>
            <a:r>
              <a:rPr lang="en-US" sz="1200" dirty="0"/>
              <a:t>) for each semantically related word.</a:t>
            </a:r>
          </a:p>
          <a:p>
            <a:pPr marL="76200" lvl="0" indent="0">
              <a:buNone/>
            </a:pPr>
            <a:r>
              <a:rPr lang="en-US" sz="1200" dirty="0"/>
              <a:t>Compute and rank their proximity to their parent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For each word in the  phonetic families, find phrases in the idiom list containing the word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Rank the phrases (depending on user settings)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Substitute the phonetically related word with its parent and caption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Display in </a:t>
            </a:r>
            <a:r>
              <a:rPr lang="en-US" sz="1200" dirty="0" err="1"/>
              <a:t>Streamlit</a:t>
            </a:r>
            <a:r>
              <a:rPr lang="en-US" sz="1200" dirty="0"/>
              <a:t> app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820371" y="-711852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24974" y="1211901"/>
            <a:ext cx="433800" cy="433800"/>
            <a:chOff x="5382800" y="412975"/>
            <a:chExt cx="433800" cy="433800"/>
          </a:xfrm>
        </p:grpSpPr>
        <p:sp>
          <p:nvSpPr>
            <p:cNvPr id="122" name="Google Shape;122;p1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1;p17">
            <a:extLst>
              <a:ext uri="{FF2B5EF4-FFF2-40B4-BE49-F238E27FC236}">
                <a16:creationId xmlns:a16="http://schemas.microsoft.com/office/drawing/2014/main" id="{F6919F83-B870-DA48-922C-BF01AF239EE7}"/>
              </a:ext>
            </a:extLst>
          </p:cNvPr>
          <p:cNvGrpSpPr/>
          <p:nvPr/>
        </p:nvGrpSpPr>
        <p:grpSpPr>
          <a:xfrm>
            <a:off x="1024974" y="1741234"/>
            <a:ext cx="433800" cy="433800"/>
            <a:chOff x="5382800" y="412975"/>
            <a:chExt cx="433800" cy="433800"/>
          </a:xfrm>
        </p:grpSpPr>
        <p:sp>
          <p:nvSpPr>
            <p:cNvPr id="17" name="Google Shape;122;p17">
              <a:extLst>
                <a:ext uri="{FF2B5EF4-FFF2-40B4-BE49-F238E27FC236}">
                  <a16:creationId xmlns:a16="http://schemas.microsoft.com/office/drawing/2014/main" id="{2A2D6EC3-E89D-234B-9EC0-A0EC00CF588E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;p17">
              <a:extLst>
                <a:ext uri="{FF2B5EF4-FFF2-40B4-BE49-F238E27FC236}">
                  <a16:creationId xmlns:a16="http://schemas.microsoft.com/office/drawing/2014/main" id="{8956510E-6FDF-684F-B9A9-5412FC37891C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;p17">
              <a:extLst>
                <a:ext uri="{FF2B5EF4-FFF2-40B4-BE49-F238E27FC236}">
                  <a16:creationId xmlns:a16="http://schemas.microsoft.com/office/drawing/2014/main" id="{805217B0-7E80-834F-B4F1-DB5A19F2E930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1;p17">
            <a:extLst>
              <a:ext uri="{FF2B5EF4-FFF2-40B4-BE49-F238E27FC236}">
                <a16:creationId xmlns:a16="http://schemas.microsoft.com/office/drawing/2014/main" id="{6D9AD13A-17D0-FA42-BBEF-77E9A722B6AA}"/>
              </a:ext>
            </a:extLst>
          </p:cNvPr>
          <p:cNvGrpSpPr/>
          <p:nvPr/>
        </p:nvGrpSpPr>
        <p:grpSpPr>
          <a:xfrm>
            <a:off x="1024974" y="2244538"/>
            <a:ext cx="433800" cy="433800"/>
            <a:chOff x="5382800" y="412975"/>
            <a:chExt cx="433800" cy="433800"/>
          </a:xfrm>
        </p:grpSpPr>
        <p:sp>
          <p:nvSpPr>
            <p:cNvPr id="21" name="Google Shape;122;p17">
              <a:extLst>
                <a:ext uri="{FF2B5EF4-FFF2-40B4-BE49-F238E27FC236}">
                  <a16:creationId xmlns:a16="http://schemas.microsoft.com/office/drawing/2014/main" id="{658A5A7A-52EB-7C40-A815-8FA4E60E89DA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;p17">
              <a:extLst>
                <a:ext uri="{FF2B5EF4-FFF2-40B4-BE49-F238E27FC236}">
                  <a16:creationId xmlns:a16="http://schemas.microsoft.com/office/drawing/2014/main" id="{222B42E2-4FF5-4146-AAD7-A5DD08F3416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17">
              <a:extLst>
                <a:ext uri="{FF2B5EF4-FFF2-40B4-BE49-F238E27FC236}">
                  <a16:creationId xmlns:a16="http://schemas.microsoft.com/office/drawing/2014/main" id="{F1B7DF5D-6A6E-2449-A190-364BB30FCC8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;p17">
            <a:extLst>
              <a:ext uri="{FF2B5EF4-FFF2-40B4-BE49-F238E27FC236}">
                <a16:creationId xmlns:a16="http://schemas.microsoft.com/office/drawing/2014/main" id="{40C9DF00-D6E6-2E47-9533-1EA400C45B29}"/>
              </a:ext>
            </a:extLst>
          </p:cNvPr>
          <p:cNvGrpSpPr/>
          <p:nvPr/>
        </p:nvGrpSpPr>
        <p:grpSpPr>
          <a:xfrm>
            <a:off x="1024974" y="3006538"/>
            <a:ext cx="433800" cy="433800"/>
            <a:chOff x="5382800" y="412975"/>
            <a:chExt cx="433800" cy="433800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E09CA78A-10E4-A044-B9F1-F1B116F18C9C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;p17">
              <a:extLst>
                <a:ext uri="{FF2B5EF4-FFF2-40B4-BE49-F238E27FC236}">
                  <a16:creationId xmlns:a16="http://schemas.microsoft.com/office/drawing/2014/main" id="{B2B80E45-D2DA-A24B-BA12-479F71969116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;p17">
              <a:extLst>
                <a:ext uri="{FF2B5EF4-FFF2-40B4-BE49-F238E27FC236}">
                  <a16:creationId xmlns:a16="http://schemas.microsoft.com/office/drawing/2014/main" id="{634FA98A-60F7-134C-8C7A-E86C0F16407F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;p17">
            <a:extLst>
              <a:ext uri="{FF2B5EF4-FFF2-40B4-BE49-F238E27FC236}">
                <a16:creationId xmlns:a16="http://schemas.microsoft.com/office/drawing/2014/main" id="{AEE94ABF-CECC-FF49-A4BA-1D67E6C05C3D}"/>
              </a:ext>
            </a:extLst>
          </p:cNvPr>
          <p:cNvGrpSpPr/>
          <p:nvPr/>
        </p:nvGrpSpPr>
        <p:grpSpPr>
          <a:xfrm>
            <a:off x="1024974" y="3501838"/>
            <a:ext cx="433800" cy="433800"/>
            <a:chOff x="5382800" y="412975"/>
            <a:chExt cx="433800" cy="433800"/>
          </a:xfrm>
        </p:grpSpPr>
        <p:sp>
          <p:nvSpPr>
            <p:cNvPr id="29" name="Google Shape;122;p17">
              <a:extLst>
                <a:ext uri="{FF2B5EF4-FFF2-40B4-BE49-F238E27FC236}">
                  <a16:creationId xmlns:a16="http://schemas.microsoft.com/office/drawing/2014/main" id="{3403D2FB-73D5-8740-9105-E18773071233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;p17">
              <a:extLst>
                <a:ext uri="{FF2B5EF4-FFF2-40B4-BE49-F238E27FC236}">
                  <a16:creationId xmlns:a16="http://schemas.microsoft.com/office/drawing/2014/main" id="{7845D48F-EC27-2D4E-A57C-56131526BB3F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;p17">
              <a:extLst>
                <a:ext uri="{FF2B5EF4-FFF2-40B4-BE49-F238E27FC236}">
                  <a16:creationId xmlns:a16="http://schemas.microsoft.com/office/drawing/2014/main" id="{747523D1-B4EE-A849-B2D8-CD1F7C0E0B1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1;p17">
            <a:extLst>
              <a:ext uri="{FF2B5EF4-FFF2-40B4-BE49-F238E27FC236}">
                <a16:creationId xmlns:a16="http://schemas.microsoft.com/office/drawing/2014/main" id="{8B0459CB-F96C-E649-A2A4-D485C6BD68A2}"/>
              </a:ext>
            </a:extLst>
          </p:cNvPr>
          <p:cNvGrpSpPr/>
          <p:nvPr/>
        </p:nvGrpSpPr>
        <p:grpSpPr>
          <a:xfrm>
            <a:off x="1024974" y="3997138"/>
            <a:ext cx="433800" cy="433800"/>
            <a:chOff x="5382800" y="412975"/>
            <a:chExt cx="433800" cy="433800"/>
          </a:xfrm>
        </p:grpSpPr>
        <p:sp>
          <p:nvSpPr>
            <p:cNvPr id="33" name="Google Shape;122;p17">
              <a:extLst>
                <a:ext uri="{FF2B5EF4-FFF2-40B4-BE49-F238E27FC236}">
                  <a16:creationId xmlns:a16="http://schemas.microsoft.com/office/drawing/2014/main" id="{A1CDD959-366B-7D45-8328-A202B13D00E2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;p17">
              <a:extLst>
                <a:ext uri="{FF2B5EF4-FFF2-40B4-BE49-F238E27FC236}">
                  <a16:creationId xmlns:a16="http://schemas.microsoft.com/office/drawing/2014/main" id="{98999084-C98F-E440-AE05-10B2FBAB3250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;p17">
              <a:extLst>
                <a:ext uri="{FF2B5EF4-FFF2-40B4-BE49-F238E27FC236}">
                  <a16:creationId xmlns:a16="http://schemas.microsoft.com/office/drawing/2014/main" id="{E25CB1B7-8568-D640-9A38-83D7118D03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;p17">
            <a:extLst>
              <a:ext uri="{FF2B5EF4-FFF2-40B4-BE49-F238E27FC236}">
                <a16:creationId xmlns:a16="http://schemas.microsoft.com/office/drawing/2014/main" id="{714A89D8-E966-4E4D-BCCD-7AD4A68DFB50}"/>
              </a:ext>
            </a:extLst>
          </p:cNvPr>
          <p:cNvGrpSpPr/>
          <p:nvPr/>
        </p:nvGrpSpPr>
        <p:grpSpPr>
          <a:xfrm>
            <a:off x="1024974" y="4508767"/>
            <a:ext cx="433800" cy="433800"/>
            <a:chOff x="5382800" y="412975"/>
            <a:chExt cx="433800" cy="433800"/>
          </a:xfrm>
        </p:grpSpPr>
        <p:sp>
          <p:nvSpPr>
            <p:cNvPr id="37" name="Google Shape;122;p17">
              <a:extLst>
                <a:ext uri="{FF2B5EF4-FFF2-40B4-BE49-F238E27FC236}">
                  <a16:creationId xmlns:a16="http://schemas.microsoft.com/office/drawing/2014/main" id="{02E31041-AE13-DE40-AA9B-8FA9718165DD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;p17">
              <a:extLst>
                <a:ext uri="{FF2B5EF4-FFF2-40B4-BE49-F238E27FC236}">
                  <a16:creationId xmlns:a16="http://schemas.microsoft.com/office/drawing/2014/main" id="{55193F86-7801-AC40-A428-16A10383745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17">
              <a:extLst>
                <a:ext uri="{FF2B5EF4-FFF2-40B4-BE49-F238E27FC236}">
                  <a16:creationId xmlns:a16="http://schemas.microsoft.com/office/drawing/2014/main" id="{ABD9B006-5907-7540-B007-EE59180902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432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  and pretrained models used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5540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 err="1"/>
              <a:t>Xception</a:t>
            </a:r>
            <a:r>
              <a:rPr lang="en-US" dirty="0"/>
              <a:t> pre-trained neural  for image </a:t>
            </a:r>
            <a:r>
              <a:rPr lang="en-US" dirty="0" err="1"/>
              <a:t>classificiation</a:t>
            </a:r>
            <a:endParaRPr lang="en-US"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0112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NLTK, </a:t>
            </a:r>
            <a:r>
              <a:rPr lang="en-US" dirty="0" err="1"/>
              <a:t>Gensim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misc. phonetics packages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44005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75" y="5143500"/>
            <a:ext cx="669600" cy="58118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Milton Babbitt’s</a:t>
            </a:r>
          </a:p>
          <a:p>
            <a:r>
              <a:rPr lang="en-US" dirty="0"/>
              <a:t>titles</a:t>
            </a:r>
          </a:p>
        </p:txBody>
      </p:sp>
      <p:sp>
        <p:nvSpPr>
          <p:cNvPr id="5" name="Google Shape;83;p13">
            <a:extLst>
              <a:ext uri="{FF2B5EF4-FFF2-40B4-BE49-F238E27FC236}">
                <a16:creationId xmlns:a16="http://schemas.microsoft.com/office/drawing/2014/main" id="{09912A25-2324-6548-B0F1-7DE53878A5D2}"/>
              </a:ext>
            </a:extLst>
          </p:cNvPr>
          <p:cNvSpPr txBox="1">
            <a:spLocks/>
          </p:cNvSpPr>
          <p:nvPr/>
        </p:nvSpPr>
        <p:spPr>
          <a:xfrm>
            <a:off x="115738" y="2289996"/>
            <a:ext cx="5552864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It Takes Twelve to Tango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Whirled Series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The Joy of More Sextets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7B5C-1E21-7248-A68F-07873D03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830" y="2248668"/>
            <a:ext cx="2786789" cy="2310415"/>
          </a:xfrm>
          <a:prstGeom prst="rect">
            <a:avLst/>
          </a:prstGeom>
        </p:spPr>
      </p:pic>
      <p:sp>
        <p:nvSpPr>
          <p:cNvPr id="7" name="Google Shape;83;p13">
            <a:extLst>
              <a:ext uri="{FF2B5EF4-FFF2-40B4-BE49-F238E27FC236}">
                <a16:creationId xmlns:a16="http://schemas.microsoft.com/office/drawing/2014/main" id="{27AC2FE4-D903-7440-A7C8-EEBFE4DA9A61}"/>
              </a:ext>
            </a:extLst>
          </p:cNvPr>
          <p:cNvSpPr txBox="1">
            <a:spLocks/>
          </p:cNvSpPr>
          <p:nvPr/>
        </p:nvSpPr>
        <p:spPr>
          <a:xfrm>
            <a:off x="6679270" y="4444461"/>
            <a:ext cx="1961035" cy="57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Clairvoyance</a:t>
            </a:r>
            <a:endParaRPr lang="en-US" sz="2000" i="1" dirty="0"/>
          </a:p>
        </p:txBody>
      </p:sp>
      <p:sp>
        <p:nvSpPr>
          <p:cNvPr id="8" name="Google Shape;81;p13">
            <a:extLst>
              <a:ext uri="{FF2B5EF4-FFF2-40B4-BE49-F238E27FC236}">
                <a16:creationId xmlns:a16="http://schemas.microsoft.com/office/drawing/2014/main" id="{A04A9802-7701-954D-B08D-BFBD13122C6F}"/>
              </a:ext>
            </a:extLst>
          </p:cNvPr>
          <p:cNvSpPr txBox="1">
            <a:spLocks/>
          </p:cNvSpPr>
          <p:nvPr/>
        </p:nvSpPr>
        <p:spPr>
          <a:xfrm>
            <a:off x="6261315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dirty="0"/>
              <a:t>Rene Magritte’s titles</a:t>
            </a:r>
          </a:p>
        </p:txBody>
      </p:sp>
    </p:spTree>
    <p:extLst>
      <p:ext uri="{BB962C8B-B14F-4D97-AF65-F5344CB8AC3E}">
        <p14:creationId xmlns:p14="http://schemas.microsoft.com/office/powerpoint/2010/main" val="39576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52574-AFFF-4449-AC5F-057D31FA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68" y="0"/>
            <a:ext cx="4366047" cy="10497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16B43-840E-694A-B3E9-88D97623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06" y="-1308372"/>
            <a:ext cx="3552600" cy="1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FD7E2E0-9B26-7845-BA91-314D47F35B7F}"/>
              </a:ext>
            </a:extLst>
          </p:cNvPr>
          <p:cNvSpPr txBox="1">
            <a:spLocks/>
          </p:cNvSpPr>
          <p:nvPr/>
        </p:nvSpPr>
        <p:spPr>
          <a:xfrm>
            <a:off x="4630750" y="-1140000"/>
            <a:ext cx="31950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6000"/>
              <a:t>HELLO!</a:t>
            </a:r>
            <a:endParaRPr lang="en-US" sz="6000" dirty="0"/>
          </a:p>
        </p:txBody>
      </p:sp>
      <p:sp>
        <p:nvSpPr>
          <p:cNvPr id="9" name="Google Shape;90;p14">
            <a:extLst>
              <a:ext uri="{FF2B5EF4-FFF2-40B4-BE49-F238E27FC236}">
                <a16:creationId xmlns:a16="http://schemas.microsoft.com/office/drawing/2014/main" id="{70C41771-D2CC-2A47-B7C9-EB4E1ECA9979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2186183" cy="306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Contextually ‘nearby’ words</a:t>
            </a:r>
          </a:p>
          <a:p>
            <a:r>
              <a:rPr lang="en-US" sz="3200" dirty="0"/>
              <a:t>(</a:t>
            </a:r>
            <a:r>
              <a:rPr lang="en-US" sz="3200" i="1" dirty="0"/>
              <a:t>not</a:t>
            </a:r>
            <a:r>
              <a:rPr lang="en-US" sz="3200" dirty="0"/>
              <a:t> synonyms)</a:t>
            </a:r>
          </a:p>
          <a:p>
            <a:endParaRPr lang="en-US" sz="3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67B68B-75EF-7044-BF53-1348FA9CEA95}"/>
              </a:ext>
            </a:extLst>
          </p:cNvPr>
          <p:cNvSpPr txBox="1">
            <a:spLocks/>
          </p:cNvSpPr>
          <p:nvPr/>
        </p:nvSpPr>
        <p:spPr>
          <a:xfrm>
            <a:off x="-54606" y="4476750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lang="en-US" dirty="0"/>
          </a:p>
        </p:txBody>
      </p:sp>
      <p:sp>
        <p:nvSpPr>
          <p:cNvPr id="11" name="Google Shape;90;p14">
            <a:extLst>
              <a:ext uri="{FF2B5EF4-FFF2-40B4-BE49-F238E27FC236}">
                <a16:creationId xmlns:a16="http://schemas.microsoft.com/office/drawing/2014/main" id="{49646CEA-2E2D-1C45-A70A-CA320C3B63C3}"/>
              </a:ext>
            </a:extLst>
          </p:cNvPr>
          <p:cNvSpPr txBox="1">
            <a:spLocks/>
          </p:cNvSpPr>
          <p:nvPr/>
        </p:nvSpPr>
        <p:spPr>
          <a:xfrm>
            <a:off x="719577" y="-5429250"/>
            <a:ext cx="287706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2" name="Google Shape;90;p14">
            <a:extLst>
              <a:ext uri="{FF2B5EF4-FFF2-40B4-BE49-F238E27FC236}">
                <a16:creationId xmlns:a16="http://schemas.microsoft.com/office/drawing/2014/main" id="{08AEF572-62D3-CA44-BB2A-A43F992B76CE}"/>
              </a:ext>
            </a:extLst>
          </p:cNvPr>
          <p:cNvSpPr txBox="1">
            <a:spLocks/>
          </p:cNvSpPr>
          <p:nvPr/>
        </p:nvSpPr>
        <p:spPr>
          <a:xfrm>
            <a:off x="719577" y="2581910"/>
            <a:ext cx="167818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C3ADD-BC9B-4845-815F-45EC95051C4B}"/>
              </a:ext>
            </a:extLst>
          </p:cNvPr>
          <p:cNvSpPr/>
          <p:nvPr/>
        </p:nvSpPr>
        <p:spPr>
          <a:xfrm>
            <a:off x="2762451" y="67377"/>
            <a:ext cx="4134050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BDBC7-7F46-4B44-9C17-2F6D00D96DE9}"/>
              </a:ext>
            </a:extLst>
          </p:cNvPr>
          <p:cNvSpPr/>
          <p:nvPr/>
        </p:nvSpPr>
        <p:spPr>
          <a:xfrm>
            <a:off x="2762451" y="1733550"/>
            <a:ext cx="3455469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FF860F-0050-4342-BF18-426FA867638E}"/>
              </a:ext>
            </a:extLst>
          </p:cNvPr>
          <p:cNvSpPr/>
          <p:nvPr/>
        </p:nvSpPr>
        <p:spPr>
          <a:xfrm>
            <a:off x="2762451" y="4146282"/>
            <a:ext cx="3137835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CE8FFF-59C5-034A-9DF5-7C9B2B825334}"/>
              </a:ext>
            </a:extLst>
          </p:cNvPr>
          <p:cNvSpPr/>
          <p:nvPr/>
        </p:nvSpPr>
        <p:spPr>
          <a:xfrm>
            <a:off x="2762451" y="3409950"/>
            <a:ext cx="3373654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Cockney rhyming slang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46FC-77C9-AF41-9224-8F61F72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2" y="0"/>
            <a:ext cx="360147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89E4B-E830-6C40-BEC0-43E829E9D4FC}"/>
              </a:ext>
            </a:extLst>
          </p:cNvPr>
          <p:cNvSpPr/>
          <p:nvPr/>
        </p:nvSpPr>
        <p:spPr>
          <a:xfrm>
            <a:off x="5730240" y="3515360"/>
            <a:ext cx="3413760" cy="288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04809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Bringing to mind something not literally pictured or mentioned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3641776" y="3245241"/>
            <a:ext cx="5348193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around the corner</a:t>
            </a:r>
          </a:p>
        </p:txBody>
      </p:sp>
      <p:sp>
        <p:nvSpPr>
          <p:cNvPr id="10" name="Google Shape;81;p13">
            <a:extLst>
              <a:ext uri="{FF2B5EF4-FFF2-40B4-BE49-F238E27FC236}">
                <a16:creationId xmlns:a16="http://schemas.microsoft.com/office/drawing/2014/main" id="{2518AC0A-FF45-4547-B337-F1459FD65C97}"/>
              </a:ext>
            </a:extLst>
          </p:cNvPr>
          <p:cNvSpPr txBox="1">
            <a:spLocks/>
          </p:cNvSpPr>
          <p:nvPr/>
        </p:nvSpPr>
        <p:spPr>
          <a:xfrm rot="16200000">
            <a:off x="2662455" y="1738967"/>
            <a:ext cx="5348193" cy="8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i="1" dirty="0">
                <a:solidFill>
                  <a:schemeClr val="tx1"/>
                </a:solidFill>
              </a:rPr>
              <a:t>around the corner</a:t>
            </a: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9E5BE83F-F217-D346-92CF-41EB717749CD}"/>
              </a:ext>
            </a:extLst>
          </p:cNvPr>
          <p:cNvSpPr txBox="1">
            <a:spLocks/>
          </p:cNvSpPr>
          <p:nvPr/>
        </p:nvSpPr>
        <p:spPr>
          <a:xfrm>
            <a:off x="3641776" y="3248121"/>
            <a:ext cx="3163472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</a:t>
            </a:r>
          </a:p>
        </p:txBody>
      </p:sp>
    </p:spTree>
    <p:extLst>
      <p:ext uri="{BB962C8B-B14F-4D97-AF65-F5344CB8AC3E}">
        <p14:creationId xmlns:p14="http://schemas.microsoft.com/office/powerpoint/2010/main" val="16720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9" grpId="2"/>
      <p:bldP spid="9" grpId="3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2" name="Better plate than never">
            <a:hlinkClick r:id="" action="ppaction://media"/>
            <a:extLst>
              <a:ext uri="{FF2B5EF4-FFF2-40B4-BE49-F238E27FC236}">
                <a16:creationId xmlns:a16="http://schemas.microsoft.com/office/drawing/2014/main" id="{3CB4F991-9AC4-894D-8480-2B40C69C5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4" r="-234"/>
          <a:stretch/>
        </p:blipFill>
        <p:spPr>
          <a:xfrm>
            <a:off x="2755711" y="-69744"/>
            <a:ext cx="3902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2A3FFF-E86E-0A45-900C-6BDFBC2D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74" y="0"/>
            <a:ext cx="4345610" cy="5011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0" y="2115520"/>
            <a:ext cx="4322788" cy="46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2794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1681</Words>
  <Application>Microsoft Macintosh PowerPoint</Application>
  <PresentationFormat>On-screen Show (16:9)</PresentationFormat>
  <Paragraphs>510</Paragraphs>
  <Slides>50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Dosis</vt:lpstr>
      <vt:lpstr>Arial</vt:lpstr>
      <vt:lpstr>Source Sans Pro</vt:lpstr>
      <vt:lpstr>Calibri</vt:lpstr>
      <vt:lpstr>Cerimon template</vt:lpstr>
      <vt:lpstr>Experiments in image captioning, Wit a twist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Resources</vt:lpstr>
      <vt:lpstr>Data Resources</vt:lpstr>
      <vt:lpstr>Generate captions referring outside the image</vt:lpstr>
      <vt:lpstr>PowerPoint Presentation</vt:lpstr>
      <vt:lpstr>PowerPoint Presentation</vt:lpstr>
      <vt:lpstr>The algorithm and its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in image captioning, Wit a twist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1500 idioms</vt:lpstr>
      <vt:lpstr>HELLO!</vt:lpstr>
      <vt:lpstr>Preprocessing and precomputation</vt:lpstr>
      <vt:lpstr>Interactive app algorithm</vt:lpstr>
      <vt:lpstr>APIs  and pretrained models used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203</cp:revision>
  <cp:lastPrinted>2021-03-26T14:22:43Z</cp:lastPrinted>
  <dcterms:modified xsi:type="dcterms:W3CDTF">2021-03-26T14:25:03Z</dcterms:modified>
</cp:coreProperties>
</file>